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921625" cy="8640763"/>
  <p:notesSz cx="7105650" cy="102393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FFFFCC"/>
    <a:srgbClr val="E9F39D"/>
    <a:srgbClr val="FFFF99"/>
    <a:srgbClr val="8FBE1A"/>
    <a:srgbClr val="CCE93D"/>
    <a:srgbClr val="DCE682"/>
    <a:srgbClr val="DDDDDD"/>
    <a:srgbClr val="FEDA54"/>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842" autoAdjust="0"/>
  </p:normalViewPr>
  <p:slideViewPr>
    <p:cSldViewPr>
      <p:cViewPr>
        <p:scale>
          <a:sx n="70" d="100"/>
          <a:sy n="70" d="100"/>
        </p:scale>
        <p:origin x="-1656" y="192"/>
      </p:cViewPr>
      <p:guideLst>
        <p:guide orient="horz" pos="2722"/>
        <p:guide pos="249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9115" cy="511970"/>
          </a:xfrm>
          <a:prstGeom prst="rect">
            <a:avLst/>
          </a:prstGeom>
        </p:spPr>
        <p:txBody>
          <a:bodyPr vert="horz" lIns="99102" tIns="49550" rIns="99102" bIns="49550" rtlCol="0"/>
          <a:lstStyle>
            <a:lvl1pPr algn="l">
              <a:defRPr sz="1300"/>
            </a:lvl1pPr>
          </a:lstStyle>
          <a:p>
            <a:endParaRPr lang="de-DE"/>
          </a:p>
        </p:txBody>
      </p:sp>
      <p:sp>
        <p:nvSpPr>
          <p:cNvPr id="3" name="Datumsplatzhalter 2"/>
          <p:cNvSpPr>
            <a:spLocks noGrp="1"/>
          </p:cNvSpPr>
          <p:nvPr>
            <p:ph type="dt" idx="1"/>
          </p:nvPr>
        </p:nvSpPr>
        <p:spPr>
          <a:xfrm>
            <a:off x="4024891" y="0"/>
            <a:ext cx="3079115" cy="511970"/>
          </a:xfrm>
          <a:prstGeom prst="rect">
            <a:avLst/>
          </a:prstGeom>
        </p:spPr>
        <p:txBody>
          <a:bodyPr vert="horz" lIns="99102" tIns="49550" rIns="99102" bIns="49550" rtlCol="0"/>
          <a:lstStyle>
            <a:lvl1pPr algn="r">
              <a:defRPr sz="1300"/>
            </a:lvl1pPr>
          </a:lstStyle>
          <a:p>
            <a:fld id="{E4533AC1-A4E5-43F1-B866-FC4444C01260}" type="datetimeFigureOut">
              <a:rPr lang="de-DE" smtClean="0"/>
              <a:pPr/>
              <a:t>30.04.2018</a:t>
            </a:fld>
            <a:endParaRPr lang="de-DE"/>
          </a:p>
        </p:txBody>
      </p:sp>
      <p:sp>
        <p:nvSpPr>
          <p:cNvPr id="4" name="Folienbildplatzhalter 3"/>
          <p:cNvSpPr>
            <a:spLocks noGrp="1" noRot="1" noChangeAspect="1"/>
          </p:cNvSpPr>
          <p:nvPr>
            <p:ph type="sldImg" idx="2"/>
          </p:nvPr>
        </p:nvSpPr>
        <p:spPr>
          <a:xfrm>
            <a:off x="1793875" y="768350"/>
            <a:ext cx="3517900" cy="3838575"/>
          </a:xfrm>
          <a:prstGeom prst="rect">
            <a:avLst/>
          </a:prstGeom>
          <a:noFill/>
          <a:ln w="12700">
            <a:solidFill>
              <a:prstClr val="black"/>
            </a:solidFill>
          </a:ln>
        </p:spPr>
        <p:txBody>
          <a:bodyPr vert="horz" lIns="99102" tIns="49550" rIns="99102" bIns="49550" rtlCol="0" anchor="ctr"/>
          <a:lstStyle/>
          <a:p>
            <a:endParaRPr lang="de-DE"/>
          </a:p>
        </p:txBody>
      </p:sp>
      <p:sp>
        <p:nvSpPr>
          <p:cNvPr id="5" name="Notizenplatzhalter 4"/>
          <p:cNvSpPr>
            <a:spLocks noGrp="1"/>
          </p:cNvSpPr>
          <p:nvPr>
            <p:ph type="body" sz="quarter" idx="3"/>
          </p:nvPr>
        </p:nvSpPr>
        <p:spPr>
          <a:xfrm>
            <a:off x="710566" y="4863703"/>
            <a:ext cx="5684519" cy="4607720"/>
          </a:xfrm>
          <a:prstGeom prst="rect">
            <a:avLst/>
          </a:prstGeom>
        </p:spPr>
        <p:txBody>
          <a:bodyPr vert="horz" lIns="99102" tIns="49550" rIns="99102" bIns="4955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725628"/>
            <a:ext cx="3079115" cy="511970"/>
          </a:xfrm>
          <a:prstGeom prst="rect">
            <a:avLst/>
          </a:prstGeom>
        </p:spPr>
        <p:txBody>
          <a:bodyPr vert="horz" lIns="99102" tIns="49550" rIns="99102" bIns="49550" rtlCol="0" anchor="b"/>
          <a:lstStyle>
            <a:lvl1pPr algn="l">
              <a:defRPr sz="1300"/>
            </a:lvl1pPr>
          </a:lstStyle>
          <a:p>
            <a:endParaRPr lang="de-DE"/>
          </a:p>
        </p:txBody>
      </p:sp>
      <p:sp>
        <p:nvSpPr>
          <p:cNvPr id="7" name="Foliennummernplatzhalter 6"/>
          <p:cNvSpPr>
            <a:spLocks noGrp="1"/>
          </p:cNvSpPr>
          <p:nvPr>
            <p:ph type="sldNum" sz="quarter" idx="5"/>
          </p:nvPr>
        </p:nvSpPr>
        <p:spPr>
          <a:xfrm>
            <a:off x="4024891" y="9725628"/>
            <a:ext cx="3079115" cy="511970"/>
          </a:xfrm>
          <a:prstGeom prst="rect">
            <a:avLst/>
          </a:prstGeom>
        </p:spPr>
        <p:txBody>
          <a:bodyPr vert="horz" lIns="99102" tIns="49550" rIns="99102" bIns="49550" rtlCol="0" anchor="b"/>
          <a:lstStyle>
            <a:lvl1pPr algn="r">
              <a:defRPr sz="1300"/>
            </a:lvl1pPr>
          </a:lstStyle>
          <a:p>
            <a:fld id="{2074B486-B19E-44EA-83B7-1D4578A10FC6}" type="slidenum">
              <a:rPr lang="de-DE" smtClean="0"/>
              <a:pPr/>
              <a:t>‹Nr.›</a:t>
            </a:fld>
            <a:endParaRPr lang="de-DE"/>
          </a:p>
        </p:txBody>
      </p:sp>
    </p:spTree>
    <p:extLst>
      <p:ext uri="{BB962C8B-B14F-4D97-AF65-F5344CB8AC3E}">
        <p14:creationId xmlns:p14="http://schemas.microsoft.com/office/powerpoint/2010/main" val="2828393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2074B486-B19E-44EA-83B7-1D4578A10FC6}" type="slidenum">
              <a:rPr lang="de-DE" smtClean="0"/>
              <a:pPr/>
              <a:t>1</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94122" y="2684240"/>
            <a:ext cx="6733382" cy="1852163"/>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188245" y="4896432"/>
            <a:ext cx="5545137" cy="220819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5718B0C-064A-4AF1-9898-9DD6DD6CD2A1}" type="datetimeFigureOut">
              <a:rPr lang="de-DE" smtClean="0"/>
              <a:pPr/>
              <a:t>30.04.2018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3C35ECC-A61C-4E05-8C3F-855E706FD36F}"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5718B0C-064A-4AF1-9898-9DD6DD6CD2A1}" type="datetimeFigureOut">
              <a:rPr lang="de-DE" smtClean="0"/>
              <a:pPr/>
              <a:t>30.04.2018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3C35ECC-A61C-4E05-8C3F-855E706FD36F}"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743179" y="346033"/>
            <a:ext cx="1782365" cy="7372651"/>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96083" y="346033"/>
            <a:ext cx="5215069" cy="7372651"/>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5718B0C-064A-4AF1-9898-9DD6DD6CD2A1}" type="datetimeFigureOut">
              <a:rPr lang="de-DE" smtClean="0"/>
              <a:pPr/>
              <a:t>30.04.2018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3C35ECC-A61C-4E05-8C3F-855E706FD36F}"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5718B0C-064A-4AF1-9898-9DD6DD6CD2A1}" type="datetimeFigureOut">
              <a:rPr lang="de-DE" smtClean="0"/>
              <a:pPr/>
              <a:t>30.04.2018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3C35ECC-A61C-4E05-8C3F-855E706FD36F}"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5754" y="5552490"/>
            <a:ext cx="6733382" cy="1716152"/>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625754" y="3662326"/>
            <a:ext cx="6733382" cy="189016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F5718B0C-064A-4AF1-9898-9DD6DD6CD2A1}" type="datetimeFigureOut">
              <a:rPr lang="de-DE" smtClean="0"/>
              <a:pPr/>
              <a:t>30.04.2018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3C35ECC-A61C-4E05-8C3F-855E706FD36F}"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96081" y="2016179"/>
            <a:ext cx="3498718" cy="5702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026826" y="2016179"/>
            <a:ext cx="3498718" cy="5702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5718B0C-064A-4AF1-9898-9DD6DD6CD2A1}" type="datetimeFigureOut">
              <a:rPr lang="de-DE" smtClean="0"/>
              <a:pPr/>
              <a:t>30.04.2018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3C35ECC-A61C-4E05-8C3F-855E706FD36F}"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96084" y="1934172"/>
            <a:ext cx="3500093" cy="8060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96084" y="2740243"/>
            <a:ext cx="3500093" cy="49784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024077" y="1934172"/>
            <a:ext cx="3501468" cy="8060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024077" y="2740243"/>
            <a:ext cx="3501468" cy="49784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5718B0C-064A-4AF1-9898-9DD6DD6CD2A1}" type="datetimeFigureOut">
              <a:rPr lang="de-DE" smtClean="0"/>
              <a:pPr/>
              <a:t>30.04.2018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3C35ECC-A61C-4E05-8C3F-855E706FD36F}"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5718B0C-064A-4AF1-9898-9DD6DD6CD2A1}" type="datetimeFigureOut">
              <a:rPr lang="de-DE" smtClean="0"/>
              <a:pPr/>
              <a:t>30.04.2018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3C35ECC-A61C-4E05-8C3F-855E706FD36F}"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5718B0C-064A-4AF1-9898-9DD6DD6CD2A1}" type="datetimeFigureOut">
              <a:rPr lang="de-DE" smtClean="0"/>
              <a:pPr/>
              <a:t>30.04.2018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3C35ECC-A61C-4E05-8C3F-855E706FD36F}"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96082" y="344031"/>
            <a:ext cx="2606161" cy="1464129"/>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097137" y="344032"/>
            <a:ext cx="4428409" cy="73746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96082" y="1808161"/>
            <a:ext cx="2606161" cy="59105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F5718B0C-064A-4AF1-9898-9DD6DD6CD2A1}" type="datetimeFigureOut">
              <a:rPr lang="de-DE" smtClean="0"/>
              <a:pPr/>
              <a:t>30.04.2018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3C35ECC-A61C-4E05-8C3F-855E706FD36F}"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552694" y="6048535"/>
            <a:ext cx="4752975" cy="714064"/>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552694" y="772068"/>
            <a:ext cx="4752975" cy="51844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552694" y="6762599"/>
            <a:ext cx="4752975" cy="10140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F5718B0C-064A-4AF1-9898-9DD6DD6CD2A1}" type="datetimeFigureOut">
              <a:rPr lang="de-DE" smtClean="0"/>
              <a:pPr/>
              <a:t>30.04.2018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3C35ECC-A61C-4E05-8C3F-855E706FD36F}"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00"/>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96083" y="346032"/>
            <a:ext cx="7129463" cy="1440127"/>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396083" y="2016179"/>
            <a:ext cx="7129463" cy="5702504"/>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396083" y="8008708"/>
            <a:ext cx="1848379" cy="460040"/>
          </a:xfrm>
          <a:prstGeom prst="rect">
            <a:avLst/>
          </a:prstGeom>
        </p:spPr>
        <p:txBody>
          <a:bodyPr vert="horz" lIns="91440" tIns="45720" rIns="91440" bIns="45720" rtlCol="0" anchor="ctr"/>
          <a:lstStyle>
            <a:lvl1pPr algn="l">
              <a:defRPr sz="1200">
                <a:solidFill>
                  <a:schemeClr val="tx1">
                    <a:tint val="75000"/>
                  </a:schemeClr>
                </a:solidFill>
              </a:defRPr>
            </a:lvl1pPr>
          </a:lstStyle>
          <a:p>
            <a:fld id="{F5718B0C-064A-4AF1-9898-9DD6DD6CD2A1}" type="datetimeFigureOut">
              <a:rPr lang="de-DE" smtClean="0"/>
              <a:pPr/>
              <a:t>30.04.2018</a:t>
            </a:fld>
            <a:endParaRPr lang="de-DE"/>
          </a:p>
        </p:txBody>
      </p:sp>
      <p:sp>
        <p:nvSpPr>
          <p:cNvPr id="5" name="Fußzeilenplatzhalter 4"/>
          <p:cNvSpPr>
            <a:spLocks noGrp="1"/>
          </p:cNvSpPr>
          <p:nvPr>
            <p:ph type="ftr" sz="quarter" idx="3"/>
          </p:nvPr>
        </p:nvSpPr>
        <p:spPr>
          <a:xfrm>
            <a:off x="2706556" y="8008708"/>
            <a:ext cx="2508515" cy="46004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5677166" y="8008708"/>
            <a:ext cx="1848379" cy="460040"/>
          </a:xfrm>
          <a:prstGeom prst="rect">
            <a:avLst/>
          </a:prstGeom>
        </p:spPr>
        <p:txBody>
          <a:bodyPr vert="horz" lIns="91440" tIns="45720" rIns="91440" bIns="45720" rtlCol="0" anchor="ctr"/>
          <a:lstStyle>
            <a:lvl1pPr algn="r">
              <a:defRPr sz="1200">
                <a:solidFill>
                  <a:schemeClr val="tx1">
                    <a:tint val="75000"/>
                  </a:schemeClr>
                </a:solidFill>
              </a:defRPr>
            </a:lvl1pPr>
          </a:lstStyle>
          <a:p>
            <a:fld id="{D3C35ECC-A61C-4E05-8C3F-855E706FD36F}"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feld 20"/>
          <p:cNvSpPr txBox="1"/>
          <p:nvPr/>
        </p:nvSpPr>
        <p:spPr>
          <a:xfrm flipV="1">
            <a:off x="5985420" y="2528565"/>
            <a:ext cx="1728192" cy="369332"/>
          </a:xfrm>
          <a:prstGeom prst="rect">
            <a:avLst/>
          </a:prstGeom>
          <a:noFill/>
        </p:spPr>
        <p:txBody>
          <a:bodyPr wrap="square" rtlCol="0">
            <a:spAutoFit/>
          </a:bodyPr>
          <a:lstStyle/>
          <a:p>
            <a:endParaRPr lang="de-DE" dirty="0"/>
          </a:p>
        </p:txBody>
      </p:sp>
      <p:sp>
        <p:nvSpPr>
          <p:cNvPr id="2055" name="Rectangle 7"/>
          <p:cNvSpPr>
            <a:spLocks noChangeArrowheads="1"/>
          </p:cNvSpPr>
          <p:nvPr/>
        </p:nvSpPr>
        <p:spPr bwMode="auto">
          <a:xfrm>
            <a:off x="5184948" y="1008013"/>
            <a:ext cx="2592287" cy="6624736"/>
          </a:xfrm>
          <a:prstGeom prst="rect">
            <a:avLst/>
          </a:prstGeom>
          <a:solidFill>
            <a:srgbClr val="E9F39D"/>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de-DE"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Die Mondhelligkeit in der Mondperiode Mai/ Juni</a:t>
            </a:r>
          </a:p>
          <a:p>
            <a:pPr marL="0" marR="0" lvl="0" indent="0" defTabSz="914400" rtl="0" eaLnBrk="0" fontAlgn="base" latinLnBrk="0" hangingPunct="0">
              <a:lnSpc>
                <a:spcPct val="100000"/>
              </a:lnSpc>
              <a:spcBef>
                <a:spcPct val="0"/>
              </a:spcBef>
              <a:spcAft>
                <a:spcPct val="0"/>
              </a:spcAft>
              <a:buClrTx/>
              <a:buSzTx/>
              <a:buFontTx/>
              <a:buNone/>
              <a:tabLst/>
            </a:pPr>
            <a:r>
              <a:rPr kumimoji="0" lang="de-DE" sz="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 gehört zum natürlichen Verlauf des Mondgeschehens, dass sich die Höhe der Mondbahn aus der Sicht des Erdbewohners ständig ändert und dabei etwa alle 13 Tage einen höchsten oder tiefsten Wert durchläuft. Wenn der Mond am 18.5. zu seiner höchsten Steighöhe von 59  Grad empor geklettert ist, kann deshalb voraus gesagt werden, dass er sich anschließend auf einen Sinkflug begibt, der am 1.6. mit einer tiefsten Steighöhe, in diesem Fall etwa 17 Grad, endet. </a:t>
            </a:r>
          </a:p>
          <a:p>
            <a:pPr marL="0" marR="0" lvl="0" indent="0" defTabSz="914400" rtl="0" eaLnBrk="0" fontAlgn="base" latinLnBrk="0" hangingPunct="0">
              <a:lnSpc>
                <a:spcPct val="100000"/>
              </a:lnSpc>
              <a:spcBef>
                <a:spcPct val="0"/>
              </a:spcBef>
              <a:spcAft>
                <a:spcPct val="0"/>
              </a:spcAft>
              <a:buClrTx/>
              <a:buSzTx/>
              <a:buFontTx/>
              <a:buNone/>
              <a:tabLst/>
            </a:pPr>
            <a:r>
              <a:rPr kumimoji="0" lang="de-DE" sz="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Vor diesem Hintergrund entwickelt sich unabhängig davon die Phase des Mondes, was zu unterschiedlichen Kombinationen der beiden Mondhelligkeit auslösenden Kriterien Phase und Höhe führt. Zum Zeitpunkt des Höchststandes der Mondbahn am 18.5. ist der Mond mit einer im Zunehmen begriffenen Phase von 13%, wenn überhaupt, allenfalls als schmaler Sichelmond am Himmel auszumachen. An eine für den Jäger brauchbare Mondhelligkeit ist unter diesen Umständen nicht zu denken. </a:t>
            </a:r>
          </a:p>
          <a:p>
            <a:pPr marL="0" marR="0" lvl="0" indent="0" defTabSz="914400" rtl="0" eaLnBrk="0" fontAlgn="base" latinLnBrk="0" hangingPunct="0">
              <a:lnSpc>
                <a:spcPct val="100000"/>
              </a:lnSpc>
              <a:spcBef>
                <a:spcPct val="0"/>
              </a:spcBef>
              <a:spcAft>
                <a:spcPct val="0"/>
              </a:spcAft>
              <a:buClrTx/>
              <a:buSzTx/>
              <a:buFontTx/>
              <a:buNone/>
              <a:tabLst/>
            </a:pPr>
            <a:r>
              <a:rPr kumimoji="0" lang="de-DE" sz="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Das ändert sich aber 5 Tage später. In der Nacht vom 23.5. zum 24.5. ist die Steighöhe zwar schon auf  44 Grad gesunken, die Phase aber auf 68 % gewachsen. Daraus ergeben sich annehmbare Bedingungen für passables Mondlicht, das mit Lichtwerten von guten 4 Punkten die gesamte erste Nachthälfte ausfüllt. Viel heller wird es in den Mainächten nicht. Obwohl sich der Mond am Himmel immer voller und runder zeigt, fehlt ihm bald die Höhe, um sein Licht zur Geltung zu bringen. Dennoch kann sich in den vier Folgenächten die Helligkeit auf einem Niveau halten, bei dem die Lichtwerte 4 Punkte überschreiten, aber nicht über 5 hinaus wachsen. Für den Ansitzjäger günstig erscheint, dass alle hellen Stunden bereits beim Ende des Büchsenlichts einsetzen und vorwiegend die erste Nachthälfte ausfüllen. Wenn am 29.5. der Vollmond eintritt, kann er sich nur noch auf eine  Steighöhe von knapp 29 Grad über den Horizont erheben. Entsprechend enttäuschend ist dann auch das Mondlicht, dessen Helligkeit nicht einmal 3,5 Lichtwerte erreicht. Das ist dann auch das Ende der brauchbaren Mondhelligkeit in dieser Mondperiode.</a:t>
            </a:r>
            <a:endParaRPr kumimoji="0" lang="de-DE" sz="9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5" name="Tabelle 24"/>
          <p:cNvGraphicFramePr>
            <a:graphicFrameLocks noGrp="1"/>
          </p:cNvGraphicFramePr>
          <p:nvPr/>
        </p:nvGraphicFramePr>
        <p:xfrm>
          <a:off x="144388" y="1296045"/>
          <a:ext cx="1080120" cy="6336694"/>
        </p:xfrm>
        <a:graphic>
          <a:graphicData uri="http://schemas.openxmlformats.org/drawingml/2006/table">
            <a:tbl>
              <a:tblPr/>
              <a:tblGrid>
                <a:gridCol w="635172"/>
                <a:gridCol w="444948"/>
              </a:tblGrid>
              <a:tr h="210964">
                <a:tc>
                  <a:txBody>
                    <a:bodyPr/>
                    <a:lstStyle/>
                    <a:p>
                      <a:pPr algn="ctr" fontAlgn="ctr"/>
                      <a:r>
                        <a:rPr lang="de-DE" sz="800" b="1" i="0" u="none" strike="noStrike" dirty="0" smtClean="0">
                          <a:solidFill>
                            <a:srgbClr val="000000"/>
                          </a:solidFill>
                          <a:latin typeface="Times New Roman" pitchFamily="18" charset="0"/>
                          <a:cs typeface="Times New Roman" pitchFamily="18" charset="0"/>
                        </a:rPr>
                        <a:t>06.</a:t>
                      </a:r>
                      <a:r>
                        <a:rPr lang="de-DE" sz="800" b="1" i="0" u="none" strike="noStrike" baseline="0" dirty="0" smtClean="0">
                          <a:solidFill>
                            <a:srgbClr val="000000"/>
                          </a:solidFill>
                          <a:latin typeface="Times New Roman" pitchFamily="18" charset="0"/>
                          <a:cs typeface="Times New Roman" pitchFamily="18" charset="0"/>
                        </a:rPr>
                        <a:t> </a:t>
                      </a:r>
                      <a:r>
                        <a:rPr lang="de-DE" sz="800" b="1" i="0" u="none" strike="noStrike" dirty="0" smtClean="0">
                          <a:solidFill>
                            <a:srgbClr val="000000"/>
                          </a:solidFill>
                          <a:latin typeface="Times New Roman" pitchFamily="18" charset="0"/>
                          <a:cs typeface="Times New Roman" pitchFamily="18" charset="0"/>
                        </a:rPr>
                        <a:t>Periode</a:t>
                      </a:r>
                      <a:endParaRPr lang="de-DE" sz="800" b="1" i="0" u="none" strike="noStrike" dirty="0">
                        <a:solidFill>
                          <a:srgbClr val="000000"/>
                        </a:solidFill>
                        <a:latin typeface="Times New Roman" pitchFamily="18" charset="0"/>
                        <a:cs typeface="Times New Roman" pitchFamily="18" charset="0"/>
                      </a:endParaRP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AEA"/>
                    </a:solidFill>
                  </a:tcPr>
                </a:tc>
                <a:tc>
                  <a:txBody>
                    <a:bodyPr/>
                    <a:lstStyle/>
                    <a:p>
                      <a:pPr algn="ctr" fontAlgn="ctr"/>
                      <a:r>
                        <a:rPr lang="de-DE" sz="900" b="1" i="0" u="none" strike="noStrike" dirty="0">
                          <a:solidFill>
                            <a:srgbClr val="000000"/>
                          </a:solidFill>
                          <a:latin typeface="Times New Roman" pitchFamily="18" charset="0"/>
                          <a:cs typeface="Times New Roman" pitchFamily="18" charset="0"/>
                        </a:rPr>
                        <a:t>Phase</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AEA"/>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16.05.2018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0%</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17.05.2018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3%</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18.05.2018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9%</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19.05.2018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16%</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20.05.2018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26%</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21.05.2018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37%</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22.05.2018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48%</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23.05.2018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59%</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24.05.2018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70%</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25.05.2018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79%</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26.05.2018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87%</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27.05.2018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93%</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28.05.2018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97%</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29.05.2018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99%</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30.05.2018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100%</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31.05.2018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98%</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01.06.2018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95%</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02.06.2018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90%</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03.06.2018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84%</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04.06.2018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76%</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05.06.2018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67%</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06.06.2018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58%</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07.06.2018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48%</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08.06.2018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38%</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09.06.2018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29%</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10.06.2018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19%</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11.06.2018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11%</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12.06.2018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5%</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13.06.2018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1%</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4191">
                <a:tc>
                  <a:txBody>
                    <a:bodyPr/>
                    <a:lstStyle/>
                    <a:p>
                      <a:pPr algn="ctr" fontAlgn="ctr"/>
                      <a:r>
                        <a:rPr lang="de-DE" sz="800" b="1" i="0" u="none" strike="noStrike" dirty="0">
                          <a:solidFill>
                            <a:srgbClr val="000000"/>
                          </a:solidFill>
                          <a:latin typeface="Times New Roman" pitchFamily="18" charset="0"/>
                          <a:cs typeface="Times New Roman" pitchFamily="18" charset="0"/>
                        </a:rPr>
                        <a:t>14.06.2018</a:t>
                      </a:r>
                    </a:p>
                  </a:txBody>
                  <a:tcPr marL="5493" marR="5493" marT="5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000000"/>
                          </a:solidFill>
                          <a:latin typeface="Times New Roman" pitchFamily="18" charset="0"/>
                          <a:cs typeface="Times New Roman" pitchFamily="18" charset="0"/>
                        </a:rPr>
                        <a:t>0%</a:t>
                      </a:r>
                    </a:p>
                  </a:txBody>
                  <a:tcPr marL="5493" marR="5493" marT="54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26" name="Tabelle 25"/>
          <p:cNvGraphicFramePr>
            <a:graphicFrameLocks noGrp="1"/>
          </p:cNvGraphicFramePr>
          <p:nvPr/>
        </p:nvGraphicFramePr>
        <p:xfrm>
          <a:off x="144387" y="7786507"/>
          <a:ext cx="7632849" cy="710338"/>
        </p:xfrm>
        <a:graphic>
          <a:graphicData uri="http://schemas.openxmlformats.org/drawingml/2006/table">
            <a:tbl>
              <a:tblPr/>
              <a:tblGrid>
                <a:gridCol w="576168"/>
                <a:gridCol w="510051"/>
                <a:gridCol w="576168"/>
                <a:gridCol w="510051"/>
                <a:gridCol w="576168"/>
                <a:gridCol w="491335"/>
                <a:gridCol w="594884"/>
                <a:gridCol w="510051"/>
                <a:gridCol w="576168"/>
                <a:gridCol w="510051"/>
                <a:gridCol w="708404"/>
                <a:gridCol w="387261"/>
                <a:gridCol w="680068"/>
                <a:gridCol w="426021"/>
              </a:tblGrid>
              <a:tr h="278290">
                <a:tc gridSpan="2">
                  <a:txBody>
                    <a:bodyPr/>
                    <a:lstStyle/>
                    <a:p>
                      <a:pPr algn="ctr" fontAlgn="ctr"/>
                      <a:r>
                        <a:rPr lang="de-DE" sz="900" b="1" i="0" u="none" strike="noStrike" dirty="0">
                          <a:latin typeface="Times New Roman" pitchFamily="18" charset="0"/>
                          <a:cs typeface="Times New Roman" pitchFamily="18" charset="0"/>
                        </a:rPr>
                        <a:t> Neumond</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hMerge="1">
                  <a:txBody>
                    <a:bodyPr/>
                    <a:lstStyle/>
                    <a:p>
                      <a:endParaRPr lang="de-DE"/>
                    </a:p>
                  </a:txBody>
                  <a:tcPr/>
                </a:tc>
                <a:tc gridSpan="2">
                  <a:txBody>
                    <a:bodyPr/>
                    <a:lstStyle/>
                    <a:p>
                      <a:pPr algn="ctr" fontAlgn="ctr"/>
                      <a:r>
                        <a:rPr lang="de-DE" sz="900" b="1" i="0" u="none" strike="noStrike" dirty="0">
                          <a:latin typeface="Times New Roman" pitchFamily="18" charset="0"/>
                          <a:cs typeface="Times New Roman" pitchFamily="18" charset="0"/>
                        </a:rPr>
                        <a:t> Erstes Viertel</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hMerge="1">
                  <a:txBody>
                    <a:bodyPr/>
                    <a:lstStyle/>
                    <a:p>
                      <a:endParaRPr lang="de-DE"/>
                    </a:p>
                  </a:txBody>
                  <a:tcPr/>
                </a:tc>
                <a:tc gridSpan="2">
                  <a:txBody>
                    <a:bodyPr/>
                    <a:lstStyle/>
                    <a:p>
                      <a:pPr algn="ctr" fontAlgn="ctr"/>
                      <a:r>
                        <a:rPr lang="de-DE" sz="900" b="1" i="0" u="none" strike="noStrike" dirty="0">
                          <a:latin typeface="Times New Roman" pitchFamily="18" charset="0"/>
                          <a:cs typeface="Times New Roman" pitchFamily="18" charset="0"/>
                        </a:rPr>
                        <a:t> Vollmond</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hMerge="1">
                  <a:txBody>
                    <a:bodyPr/>
                    <a:lstStyle/>
                    <a:p>
                      <a:endParaRPr lang="de-DE"/>
                    </a:p>
                  </a:txBody>
                  <a:tcPr/>
                </a:tc>
                <a:tc gridSpan="2">
                  <a:txBody>
                    <a:bodyPr/>
                    <a:lstStyle/>
                    <a:p>
                      <a:pPr algn="ctr" fontAlgn="ctr"/>
                      <a:r>
                        <a:rPr lang="de-DE" sz="900" b="1" i="0" u="none" strike="noStrike" dirty="0">
                          <a:latin typeface="Times New Roman" pitchFamily="18" charset="0"/>
                          <a:cs typeface="Times New Roman" pitchFamily="18" charset="0"/>
                        </a:rPr>
                        <a:t> Letztes Viertel</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hMerge="1">
                  <a:txBody>
                    <a:bodyPr/>
                    <a:lstStyle/>
                    <a:p>
                      <a:endParaRPr lang="de-DE"/>
                    </a:p>
                  </a:txBody>
                  <a:tcPr/>
                </a:tc>
                <a:tc gridSpan="2">
                  <a:txBody>
                    <a:bodyPr/>
                    <a:lstStyle/>
                    <a:p>
                      <a:pPr algn="ctr" fontAlgn="ctr"/>
                      <a:r>
                        <a:rPr lang="de-DE" sz="900" b="1" i="0" u="none" strike="noStrike" dirty="0">
                          <a:latin typeface="Times New Roman" pitchFamily="18" charset="0"/>
                          <a:cs typeface="Times New Roman" pitchFamily="18" charset="0"/>
                        </a:rPr>
                        <a:t> Neumond</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hMerge="1">
                  <a:txBody>
                    <a:bodyPr/>
                    <a:lstStyle/>
                    <a:p>
                      <a:endParaRPr lang="de-DE"/>
                    </a:p>
                  </a:txBody>
                  <a:tcPr/>
                </a:tc>
                <a:tc gridSpan="2">
                  <a:txBody>
                    <a:bodyPr/>
                    <a:lstStyle/>
                    <a:p>
                      <a:pPr algn="ctr" fontAlgn="ctr"/>
                      <a:r>
                        <a:rPr lang="de-DE" sz="900" b="1" i="0" u="none" strike="noStrike" dirty="0">
                          <a:latin typeface="Times New Roman" pitchFamily="18" charset="0"/>
                          <a:cs typeface="Times New Roman" pitchFamily="18" charset="0"/>
                        </a:rPr>
                        <a:t>Tiefste Kulmination</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hMerge="1">
                  <a:txBody>
                    <a:bodyPr/>
                    <a:lstStyle/>
                    <a:p>
                      <a:endParaRPr lang="de-DE"/>
                    </a:p>
                  </a:txBody>
                  <a:tcPr/>
                </a:tc>
                <a:tc gridSpan="2">
                  <a:txBody>
                    <a:bodyPr/>
                    <a:lstStyle/>
                    <a:p>
                      <a:pPr algn="ctr" fontAlgn="ctr"/>
                      <a:r>
                        <a:rPr lang="de-DE" sz="900" b="1" i="0" u="none" strike="noStrike" dirty="0">
                          <a:latin typeface="Times New Roman" pitchFamily="18" charset="0"/>
                          <a:cs typeface="Times New Roman" pitchFamily="18" charset="0"/>
                        </a:rPr>
                        <a:t>Höchste Kulmination</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hMerge="1">
                  <a:txBody>
                    <a:bodyPr/>
                    <a:lstStyle/>
                    <a:p>
                      <a:endParaRPr lang="de-DE"/>
                    </a:p>
                  </a:txBody>
                  <a:tcPr/>
                </a:tc>
              </a:tr>
              <a:tr h="216024">
                <a:tc>
                  <a:txBody>
                    <a:bodyPr/>
                    <a:lstStyle/>
                    <a:p>
                      <a:pPr algn="ctr" fontAlgn="ctr"/>
                      <a:r>
                        <a:rPr lang="de-DE" sz="800" b="1" i="0" u="none" strike="noStrike" dirty="0">
                          <a:solidFill>
                            <a:srgbClr val="FF0000"/>
                          </a:solidFill>
                          <a:latin typeface="Times New Roman" pitchFamily="18" charset="0"/>
                          <a:cs typeface="Times New Roman" pitchFamily="18" charset="0"/>
                        </a:rPr>
                        <a:t>15.05.2018</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13:47</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22.05.2018</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5:49</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29.05.2018</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16:19</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06.06.2018</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20:31</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13.06.2018</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21:43</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05.05.18</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05:21</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18.05.18</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16:17</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16024">
                <a:tc>
                  <a:txBody>
                    <a:bodyPr/>
                    <a:lstStyle/>
                    <a:p>
                      <a:pPr algn="ctr" fontAlgn="ctr"/>
                      <a:r>
                        <a:rPr lang="de-DE" sz="800" b="1" i="0" u="none" strike="noStrike" dirty="0">
                          <a:solidFill>
                            <a:srgbClr val="FF0000"/>
                          </a:solidFill>
                          <a:latin typeface="Times New Roman" pitchFamily="18" charset="0"/>
                          <a:cs typeface="Times New Roman" pitchFamily="18" charset="0"/>
                        </a:rPr>
                        <a:t>13.06.2018</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21:43</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20.06.2018</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12:51</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 </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 </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 </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 </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 </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 </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01.06.18</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03:15</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a:solidFill>
                            <a:srgbClr val="FF0000"/>
                          </a:solidFill>
                          <a:latin typeface="Times New Roman" pitchFamily="18" charset="0"/>
                          <a:cs typeface="Times New Roman" pitchFamily="18" charset="0"/>
                        </a:rPr>
                        <a:t>14.06.18</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rgbClr val="FF0000"/>
                          </a:solidFill>
                          <a:latin typeface="Times New Roman" pitchFamily="18" charset="0"/>
                          <a:cs typeface="Times New Roman" pitchFamily="18" charset="0"/>
                        </a:rPr>
                        <a:t>14:00</a:t>
                      </a:r>
                    </a:p>
                  </a:txBody>
                  <a:tcPr marL="6493" marR="6493" marT="6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12" name="Tabelle 11"/>
          <p:cNvGraphicFramePr>
            <a:graphicFrameLocks noGrp="1"/>
          </p:cNvGraphicFramePr>
          <p:nvPr/>
        </p:nvGraphicFramePr>
        <p:xfrm>
          <a:off x="1368524" y="4680422"/>
          <a:ext cx="3672408" cy="2952328"/>
        </p:xfrm>
        <a:graphic>
          <a:graphicData uri="http://schemas.openxmlformats.org/drawingml/2006/table">
            <a:tbl>
              <a:tblPr/>
              <a:tblGrid>
                <a:gridCol w="816972"/>
                <a:gridCol w="2855436"/>
              </a:tblGrid>
              <a:tr h="507444">
                <a:tc gridSpan="2">
                  <a:txBody>
                    <a:bodyPr/>
                    <a:lstStyle/>
                    <a:p>
                      <a:pPr algn="ctr" fontAlgn="ctr"/>
                      <a:r>
                        <a:rPr lang="de-DE" sz="1200" b="1" i="0" u="none" strike="noStrike" dirty="0">
                          <a:latin typeface="Times New Roman"/>
                        </a:rPr>
                        <a:t>   Die jagdpraktische Bedeutung der Lichtwerte                                 </a:t>
                      </a:r>
                      <a:r>
                        <a:rPr lang="de-DE" sz="1400" b="1" i="0" u="none" strike="noStrike" dirty="0">
                          <a:latin typeface="Times New Roman"/>
                        </a:rPr>
                        <a:t>                                              </a:t>
                      </a:r>
                      <a:r>
                        <a:rPr lang="de-DE" sz="1000" b="1" i="0" u="none" strike="noStrike" dirty="0">
                          <a:latin typeface="Times New Roman"/>
                        </a:rPr>
                        <a:t>(Lichtwertskala)</a:t>
                      </a:r>
                      <a:endParaRPr lang="de-DE" sz="1200" b="1" i="0" u="none" strike="noStrike" dirty="0">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AEA"/>
                    </a:solidFill>
                  </a:tcPr>
                </a:tc>
                <a:tc hMerge="1">
                  <a:txBody>
                    <a:bodyPr/>
                    <a:lstStyle/>
                    <a:p>
                      <a:endParaRPr lang="de-DE"/>
                    </a:p>
                  </a:txBody>
                  <a:tcPr/>
                </a:tc>
              </a:tr>
              <a:tr h="301072">
                <a:tc>
                  <a:txBody>
                    <a:bodyPr/>
                    <a:lstStyle/>
                    <a:p>
                      <a:pPr algn="ctr" fontAlgn="ctr"/>
                      <a:r>
                        <a:rPr lang="de-DE" sz="1000" b="1" i="0" u="none" strike="noStrike">
                          <a:latin typeface="Times New Roman"/>
                        </a:rPr>
                        <a:t>Lichtwerte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A54"/>
                    </a:solidFill>
                  </a:tcPr>
                </a:tc>
                <a:tc>
                  <a:txBody>
                    <a:bodyPr/>
                    <a:lstStyle/>
                    <a:p>
                      <a:pPr algn="ctr" fontAlgn="ctr"/>
                      <a:r>
                        <a:rPr lang="de-DE" sz="1000" b="1" i="0" u="none" strike="noStrike" dirty="0">
                          <a:latin typeface="Times New Roman"/>
                        </a:rPr>
                        <a:t>Helligkeitsmerkmale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A54"/>
                    </a:solidFill>
                  </a:tcPr>
                </a:tc>
              </a:tr>
              <a:tr h="362460">
                <a:tc>
                  <a:txBody>
                    <a:bodyPr/>
                    <a:lstStyle/>
                    <a:p>
                      <a:pPr algn="ctr" fontAlgn="ctr"/>
                      <a:r>
                        <a:rPr lang="de-DE" sz="900" b="1" i="0" u="none" strike="noStrike" dirty="0">
                          <a:latin typeface="Times New Roman"/>
                        </a:rPr>
                        <a:t>ohne Zahl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900" b="1" i="0" u="none" strike="noStrike" dirty="0">
                          <a:latin typeface="Times New Roman"/>
                        </a:rPr>
                        <a:t>Position des Mondes unter Horizont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850317">
                <a:tc>
                  <a:txBody>
                    <a:bodyPr/>
                    <a:lstStyle/>
                    <a:p>
                      <a:pPr algn="ctr" fontAlgn="ctr"/>
                      <a:r>
                        <a:rPr lang="de-DE" sz="900" b="1" i="0" u="none" strike="noStrike">
                          <a:latin typeface="Times New Roman"/>
                        </a:rPr>
                        <a:t>0,0 bis 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900" b="1" i="0" u="none" strike="noStrike" dirty="0">
                          <a:latin typeface="Times New Roman"/>
                        </a:rPr>
                        <a:t>Unzureichendes bis schwaches Mondlicht!  Konturen von Wildkörpern verschwimmen. Ansprechen des Wildes und Zielerfassung unter Verwendung von Zieloptik nicht möglich oder problematisch.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r>
              <a:tr h="931035">
                <a:tc>
                  <a:txBody>
                    <a:bodyPr/>
                    <a:lstStyle/>
                    <a:p>
                      <a:pPr algn="ctr" fontAlgn="ctr"/>
                      <a:r>
                        <a:rPr lang="de-DE" sz="900" b="1" i="0" u="none" strike="noStrike" dirty="0">
                          <a:latin typeface="Times New Roman"/>
                        </a:rPr>
                        <a:t>3,5 bis 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900" b="1" i="0" u="none" strike="noStrike" dirty="0">
                          <a:latin typeface="Times New Roman"/>
                        </a:rPr>
                        <a:t>Bedingt brauchbares bis ausreichendes Mondlicht!  Konturen der Wildkörper erkennbar. Grobes Ansprechen des Wildes nach Art und Größe möglich. Zielerfassung weitgehend problemfrei.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r>
            </a:tbl>
          </a:graphicData>
        </a:graphic>
      </p:graphicFrame>
      <p:sp>
        <p:nvSpPr>
          <p:cNvPr id="13" name="Textfeld 12"/>
          <p:cNvSpPr txBox="1"/>
          <p:nvPr/>
        </p:nvSpPr>
        <p:spPr>
          <a:xfrm>
            <a:off x="1080492" y="287933"/>
            <a:ext cx="6409456" cy="461665"/>
          </a:xfrm>
          <a:prstGeom prst="rect">
            <a:avLst/>
          </a:prstGeom>
          <a:noFill/>
        </p:spPr>
        <p:txBody>
          <a:bodyPr wrap="square" rtlCol="0">
            <a:spAutoFit/>
          </a:bodyPr>
          <a:lstStyle/>
          <a:p>
            <a:pPr algn="ctr"/>
            <a:r>
              <a:rPr lang="de-DE" sz="2400" dirty="0" err="1" smtClean="0">
                <a:solidFill>
                  <a:schemeClr val="bg1"/>
                </a:solidFill>
                <a:latin typeface="Times New Roman" pitchFamily="18" charset="0"/>
                <a:cs typeface="Times New Roman" pitchFamily="18" charset="0"/>
              </a:rPr>
              <a:t>Tischoffscher</a:t>
            </a:r>
            <a:r>
              <a:rPr lang="de-DE" sz="2400" dirty="0" smtClean="0">
                <a:solidFill>
                  <a:schemeClr val="bg1"/>
                </a:solidFill>
                <a:latin typeface="Times New Roman" pitchFamily="18" charset="0"/>
                <a:cs typeface="Times New Roman" pitchFamily="18" charset="0"/>
              </a:rPr>
              <a:t>  Mondhelligkeitskalender für Jäger</a:t>
            </a:r>
            <a:endParaRPr lang="de-DE" sz="2400" dirty="0">
              <a:solidFill>
                <a:schemeClr val="bg1"/>
              </a:solidFill>
              <a:latin typeface="Times New Roman" pitchFamily="18" charset="0"/>
              <a:cs typeface="Times New Roman" pitchFamily="18" charset="0"/>
            </a:endParaRPr>
          </a:p>
        </p:txBody>
      </p:sp>
      <p:sp>
        <p:nvSpPr>
          <p:cNvPr id="10" name="Mond 9"/>
          <p:cNvSpPr/>
          <p:nvPr/>
        </p:nvSpPr>
        <p:spPr>
          <a:xfrm rot="19428288">
            <a:off x="517025" y="331706"/>
            <a:ext cx="360040" cy="648072"/>
          </a:xfrm>
          <a:prstGeom prst="moon">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14" name="Tabelle 13"/>
          <p:cNvGraphicFramePr>
            <a:graphicFrameLocks noGrp="1"/>
          </p:cNvGraphicFramePr>
          <p:nvPr/>
        </p:nvGraphicFramePr>
        <p:xfrm>
          <a:off x="1368524" y="1008013"/>
          <a:ext cx="3672410" cy="3528395"/>
        </p:xfrm>
        <a:graphic>
          <a:graphicData uri="http://schemas.openxmlformats.org/drawingml/2006/table">
            <a:tbl>
              <a:tblPr/>
              <a:tblGrid>
                <a:gridCol w="608992"/>
                <a:gridCol w="553629"/>
                <a:gridCol w="276815"/>
                <a:gridCol w="276815"/>
                <a:gridCol w="276815"/>
                <a:gridCol w="276815"/>
                <a:gridCol w="276815"/>
                <a:gridCol w="276815"/>
                <a:gridCol w="276815"/>
                <a:gridCol w="572084"/>
              </a:tblGrid>
              <a:tr h="432255">
                <a:tc gridSpan="10">
                  <a:txBody>
                    <a:bodyPr/>
                    <a:lstStyle/>
                    <a:p>
                      <a:pPr algn="ctr" fontAlgn="ctr"/>
                      <a:r>
                        <a:rPr lang="de-DE" sz="2000" b="1" i="0" u="none" strike="noStrike" dirty="0">
                          <a:solidFill>
                            <a:srgbClr val="FF0000"/>
                          </a:solidFill>
                          <a:latin typeface="Times New Roman"/>
                        </a:rPr>
                        <a:t>Mai/Juni 2018</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239735">
                <a:tc>
                  <a:txBody>
                    <a:bodyPr/>
                    <a:lstStyle/>
                    <a:p>
                      <a:pPr algn="ctr" fontAlgn="ctr"/>
                      <a:r>
                        <a:rPr lang="de-DE" sz="1500" b="1" i="0" u="none" strike="noStrike" dirty="0">
                          <a:solidFill>
                            <a:srgbClr val="FF0000"/>
                          </a:solidFill>
                          <a:latin typeface="Times New Roman"/>
                        </a:rPr>
                        <a:t> </a:t>
                      </a:r>
                    </a:p>
                  </a:txBody>
                  <a:tcPr marL="7261" marR="7261" marT="726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9F39D"/>
                    </a:solidFill>
                  </a:tcPr>
                </a:tc>
                <a:tc>
                  <a:txBody>
                    <a:bodyPr/>
                    <a:lstStyle/>
                    <a:p>
                      <a:pPr algn="ctr" fontAlgn="ctr"/>
                      <a:r>
                        <a:rPr lang="de-DE" sz="800" b="0" i="0" u="none" strike="noStrike">
                          <a:latin typeface="Arial"/>
                        </a:rPr>
                        <a:t> </a:t>
                      </a:r>
                    </a:p>
                  </a:txBody>
                  <a:tcPr marL="7261" marR="7261" marT="7261" marB="0" anchor="ctr">
                    <a:lnL>
                      <a:noFill/>
                    </a:lnL>
                    <a:lnR>
                      <a:noFill/>
                    </a:lnR>
                    <a:lnT w="12700" cap="flat" cmpd="sng" algn="ctr">
                      <a:solidFill>
                        <a:srgbClr val="000000"/>
                      </a:solidFill>
                      <a:prstDash val="solid"/>
                      <a:round/>
                      <a:headEnd type="none" w="med" len="med"/>
                      <a:tailEnd type="none" w="med" len="med"/>
                    </a:lnT>
                    <a:lnB>
                      <a:noFill/>
                    </a:lnB>
                    <a:solidFill>
                      <a:srgbClr val="E9F39D"/>
                    </a:solidFill>
                  </a:tcPr>
                </a:tc>
                <a:tc rowSpan="2" gridSpan="7">
                  <a:txBody>
                    <a:bodyPr/>
                    <a:lstStyle/>
                    <a:p>
                      <a:pPr algn="ctr" fontAlgn="ctr"/>
                      <a:r>
                        <a:rPr lang="de-DE" sz="800" b="1" i="0" u="none" strike="noStrike" dirty="0">
                          <a:latin typeface="Arial"/>
                        </a:rPr>
                        <a:t>Uhrzeit in MESZ</a:t>
                      </a:r>
                    </a:p>
                  </a:txBody>
                  <a:tcPr marL="7261" marR="7261" marT="726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rowSpan="2" hMerge="1">
                  <a:txBody>
                    <a:bodyPr/>
                    <a:lstStyle/>
                    <a:p>
                      <a:endParaRPr lang="de-DE"/>
                    </a:p>
                  </a:txBody>
                  <a:tcPr/>
                </a:tc>
                <a:tc rowSpan="2" hMerge="1">
                  <a:txBody>
                    <a:bodyPr/>
                    <a:lstStyle/>
                    <a:p>
                      <a:endParaRPr lang="de-DE"/>
                    </a:p>
                  </a:txBody>
                  <a:tcPr/>
                </a:tc>
                <a:tc rowSpan="2" hMerge="1">
                  <a:txBody>
                    <a:bodyPr/>
                    <a:lstStyle/>
                    <a:p>
                      <a:endParaRPr lang="de-DE"/>
                    </a:p>
                  </a:txBody>
                  <a:tcPr/>
                </a:tc>
                <a:tc rowSpan="2" hMerge="1">
                  <a:txBody>
                    <a:bodyPr/>
                    <a:lstStyle/>
                    <a:p>
                      <a:endParaRPr lang="de-DE"/>
                    </a:p>
                  </a:txBody>
                  <a:tcPr/>
                </a:tc>
                <a:tc rowSpan="2" hMerge="1">
                  <a:txBody>
                    <a:bodyPr/>
                    <a:lstStyle/>
                    <a:p>
                      <a:endParaRPr lang="de-DE"/>
                    </a:p>
                  </a:txBody>
                  <a:tcPr/>
                </a:tc>
                <a:tc rowSpan="2" hMerge="1">
                  <a:txBody>
                    <a:bodyPr/>
                    <a:lstStyle/>
                    <a:p>
                      <a:endParaRPr lang="de-DE"/>
                    </a:p>
                  </a:txBody>
                  <a:tcPr/>
                </a:tc>
                <a:tc>
                  <a:txBody>
                    <a:bodyPr/>
                    <a:lstStyle/>
                    <a:p>
                      <a:pPr algn="ctr" fontAlgn="ctr"/>
                      <a:r>
                        <a:rPr lang="de-DE" sz="800" b="0" i="0" u="none" strike="noStrike">
                          <a:latin typeface="Arial"/>
                        </a:rPr>
                        <a:t> </a:t>
                      </a:r>
                    </a:p>
                  </a:txBody>
                  <a:tcPr marL="7261" marR="7261" marT="726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9F39D"/>
                    </a:solidFill>
                  </a:tcPr>
                </a:tc>
              </a:tr>
              <a:tr h="100025">
                <a:tc>
                  <a:txBody>
                    <a:bodyPr/>
                    <a:lstStyle/>
                    <a:p>
                      <a:pPr algn="l" fontAlgn="b"/>
                      <a:r>
                        <a:rPr lang="de-DE" sz="600" b="0" i="0" u="none" strike="noStrike">
                          <a:latin typeface="Arial"/>
                        </a:rPr>
                        <a:t> </a:t>
                      </a:r>
                    </a:p>
                  </a:txBody>
                  <a:tcPr marL="7261" marR="7261" marT="726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9F39D"/>
                    </a:solidFill>
                  </a:tcPr>
                </a:tc>
                <a:tc>
                  <a:txBody>
                    <a:bodyPr/>
                    <a:lstStyle/>
                    <a:p>
                      <a:pPr algn="ctr" fontAlgn="b"/>
                      <a:r>
                        <a:rPr lang="de-DE" sz="600" b="0" i="0" u="none" strike="noStrike">
                          <a:latin typeface="Arial"/>
                        </a:rPr>
                        <a:t> </a:t>
                      </a:r>
                    </a:p>
                  </a:txBody>
                  <a:tcPr marL="7261" marR="7261" marT="726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9F39D"/>
                    </a:solidFill>
                  </a:tcPr>
                </a:tc>
                <a:tc gridSpan="7" vMerge="1">
                  <a:txBody>
                    <a:bodyPr/>
                    <a:lstStyle/>
                    <a:p>
                      <a:endParaRPr lang="de-DE"/>
                    </a:p>
                  </a:txBody>
                  <a:tcPr/>
                </a:tc>
                <a:tc hMerge="1" vMerge="1">
                  <a:txBody>
                    <a:bodyPr/>
                    <a:lstStyle/>
                    <a:p>
                      <a:endParaRPr lang="de-DE"/>
                    </a:p>
                  </a:txBody>
                  <a:tcPr/>
                </a:tc>
                <a:tc hMerge="1" vMerge="1">
                  <a:txBody>
                    <a:bodyPr/>
                    <a:lstStyle/>
                    <a:p>
                      <a:endParaRPr lang="de-DE"/>
                    </a:p>
                  </a:txBody>
                  <a:tcPr/>
                </a:tc>
                <a:tc hMerge="1" vMerge="1">
                  <a:txBody>
                    <a:bodyPr/>
                    <a:lstStyle/>
                    <a:p>
                      <a:endParaRPr lang="de-DE"/>
                    </a:p>
                  </a:txBody>
                  <a:tcPr/>
                </a:tc>
                <a:tc hMerge="1" vMerge="1">
                  <a:txBody>
                    <a:bodyPr/>
                    <a:lstStyle/>
                    <a:p>
                      <a:endParaRPr lang="de-DE"/>
                    </a:p>
                  </a:txBody>
                  <a:tcPr/>
                </a:tc>
                <a:tc hMerge="1" vMerge="1">
                  <a:txBody>
                    <a:bodyPr/>
                    <a:lstStyle/>
                    <a:p>
                      <a:endParaRPr lang="de-DE"/>
                    </a:p>
                  </a:txBody>
                  <a:tcPr/>
                </a:tc>
                <a:tc hMerge="1" vMerge="1">
                  <a:txBody>
                    <a:bodyPr/>
                    <a:lstStyle/>
                    <a:p>
                      <a:endParaRPr lang="de-DE"/>
                    </a:p>
                  </a:txBody>
                  <a:tcPr/>
                </a:tc>
                <a:tc>
                  <a:txBody>
                    <a:bodyPr/>
                    <a:lstStyle/>
                    <a:p>
                      <a:pPr algn="ctr" fontAlgn="b"/>
                      <a:r>
                        <a:rPr lang="de-DE" sz="600" b="0" i="0" u="none" strike="noStrike">
                          <a:latin typeface="Arial"/>
                        </a:rPr>
                        <a:t> </a:t>
                      </a:r>
                    </a:p>
                  </a:txBody>
                  <a:tcPr marL="7261" marR="7261" marT="726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9F39D"/>
                    </a:solidFill>
                  </a:tcPr>
                </a:tc>
              </a:tr>
              <a:tr h="159823">
                <a:tc rowSpan="2">
                  <a:txBody>
                    <a:bodyPr/>
                    <a:lstStyle/>
                    <a:p>
                      <a:pPr algn="ctr" fontAlgn="ctr"/>
                      <a:r>
                        <a:rPr lang="de-DE" sz="600" b="1" i="0" u="none" strike="noStrike">
                          <a:latin typeface="Arial"/>
                        </a:rPr>
                        <a:t>Nacht vom ...... zum</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de-DE" sz="600" b="1" i="0" u="none" strike="noStrike">
                          <a:latin typeface="Arial"/>
                        </a:rPr>
                        <a:t>Ende Büchsenlicht</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22:00</a:t>
                      </a:r>
                    </a:p>
                  </a:txBody>
                  <a:tcPr marL="7261" marR="7261" marT="72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23:00</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00:00</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01:00</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02:00</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03:00</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04:00</a:t>
                      </a:r>
                    </a:p>
                  </a:txBody>
                  <a:tcPr marL="7261" marR="7261" marT="72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de-DE" sz="600" b="1" i="0" u="none" strike="noStrike">
                          <a:latin typeface="Arial"/>
                        </a:rPr>
                        <a:t>Anfang Büchsenlicht</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00253">
                <a:tc vMerge="1">
                  <a:txBody>
                    <a:bodyPr/>
                    <a:lstStyle/>
                    <a:p>
                      <a:endParaRPr lang="de-DE"/>
                    </a:p>
                  </a:txBody>
                  <a:tcPr/>
                </a:tc>
                <a:tc vMerge="1">
                  <a:txBody>
                    <a:bodyPr/>
                    <a:lstStyle/>
                    <a:p>
                      <a:endParaRPr lang="de-DE"/>
                    </a:p>
                  </a:txBody>
                  <a:tcPr/>
                </a:tc>
                <a:tc>
                  <a:txBody>
                    <a:bodyPr/>
                    <a:lstStyle/>
                    <a:p>
                      <a:pPr algn="ctr" fontAlgn="b"/>
                      <a:r>
                        <a:rPr lang="de-DE" sz="600" b="0" i="0" u="none" strike="noStrike">
                          <a:latin typeface="Arial"/>
                        </a:rPr>
                        <a:t> </a:t>
                      </a:r>
                    </a:p>
                  </a:txBody>
                  <a:tcPr marL="7261" marR="7261" marT="72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a:txBody>
                    <a:bodyPr/>
                    <a:lstStyle/>
                    <a:p>
                      <a:pPr algn="ctr" fontAlgn="b"/>
                      <a:r>
                        <a:rPr lang="de-DE" sz="600" b="0" i="0" u="none" strike="noStrike">
                          <a:latin typeface="Arial"/>
                        </a:rPr>
                        <a:t> </a:t>
                      </a:r>
                    </a:p>
                  </a:txBody>
                  <a:tcPr marL="7261" marR="7261" marT="72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a:txBody>
                    <a:bodyPr/>
                    <a:lstStyle/>
                    <a:p>
                      <a:pPr algn="ctr" fontAlgn="b"/>
                      <a:r>
                        <a:rPr lang="de-DE" sz="600" b="0" i="0" u="none" strike="noStrike">
                          <a:latin typeface="Arial"/>
                        </a:rPr>
                        <a:t> </a:t>
                      </a:r>
                    </a:p>
                  </a:txBody>
                  <a:tcPr marL="7261" marR="7261" marT="72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a:txBody>
                    <a:bodyPr/>
                    <a:lstStyle/>
                    <a:p>
                      <a:pPr algn="ctr" fontAlgn="b"/>
                      <a:r>
                        <a:rPr lang="de-DE" sz="600" b="0" i="0" u="none" strike="noStrike">
                          <a:latin typeface="Arial"/>
                        </a:rPr>
                        <a:t> </a:t>
                      </a:r>
                    </a:p>
                  </a:txBody>
                  <a:tcPr marL="7261" marR="7261" marT="72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a:txBody>
                    <a:bodyPr/>
                    <a:lstStyle/>
                    <a:p>
                      <a:pPr algn="ctr" fontAlgn="b"/>
                      <a:r>
                        <a:rPr lang="de-DE" sz="600" b="0" i="0" u="none" strike="noStrike">
                          <a:latin typeface="Arial"/>
                        </a:rPr>
                        <a:t> </a:t>
                      </a:r>
                    </a:p>
                  </a:txBody>
                  <a:tcPr marL="7261" marR="7261" marT="72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a:txBody>
                    <a:bodyPr/>
                    <a:lstStyle/>
                    <a:p>
                      <a:pPr algn="ctr" fontAlgn="b"/>
                      <a:r>
                        <a:rPr lang="de-DE" sz="600" b="0" i="0" u="none" strike="noStrike">
                          <a:latin typeface="Arial"/>
                        </a:rPr>
                        <a:t> </a:t>
                      </a:r>
                    </a:p>
                  </a:txBody>
                  <a:tcPr marL="7261" marR="7261" marT="72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a:txBody>
                    <a:bodyPr/>
                    <a:lstStyle/>
                    <a:p>
                      <a:pPr algn="ctr" fontAlgn="b"/>
                      <a:r>
                        <a:rPr lang="de-DE" sz="600" b="0" i="0" u="none" strike="noStrike">
                          <a:latin typeface="Arial"/>
                        </a:rPr>
                        <a:t> </a:t>
                      </a:r>
                    </a:p>
                  </a:txBody>
                  <a:tcPr marL="7261" marR="7261" marT="72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vMerge="1">
                  <a:txBody>
                    <a:bodyPr/>
                    <a:lstStyle/>
                    <a:p>
                      <a:endParaRPr lang="de-DE"/>
                    </a:p>
                  </a:txBody>
                  <a:tcPr/>
                </a:tc>
              </a:tr>
              <a:tr h="154496">
                <a:tc>
                  <a:txBody>
                    <a:bodyPr/>
                    <a:lstStyle/>
                    <a:p>
                      <a:pPr algn="ctr" fontAlgn="ctr"/>
                      <a:r>
                        <a:rPr lang="de-DE" sz="600" b="1" i="0" u="none" strike="noStrike">
                          <a:latin typeface="Arial"/>
                        </a:rPr>
                        <a:t>20./21.05.</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21:51</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2,0 </a:t>
                      </a:r>
                    </a:p>
                  </a:txBody>
                  <a:tcPr marL="7261" marR="7261" marT="72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1,6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1,1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0,5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 </a:t>
                      </a:r>
                    </a:p>
                  </a:txBody>
                  <a:tcPr marL="7261" marR="7261" marT="72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04:39</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54496">
                <a:tc>
                  <a:txBody>
                    <a:bodyPr/>
                    <a:lstStyle/>
                    <a:p>
                      <a:pPr algn="ctr" fontAlgn="ctr"/>
                      <a:r>
                        <a:rPr lang="de-DE" sz="600" b="1" i="0" u="none" strike="noStrike">
                          <a:latin typeface="Arial"/>
                        </a:rPr>
                        <a:t>21./22.05.</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21:53</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3,0 </a:t>
                      </a:r>
                    </a:p>
                  </a:txBody>
                  <a:tcPr marL="7261" marR="7261" marT="72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2,5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1,8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1,1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0,4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 </a:t>
                      </a:r>
                    </a:p>
                  </a:txBody>
                  <a:tcPr marL="7261" marR="7261" marT="72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04:37</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54496">
                <a:tc>
                  <a:txBody>
                    <a:bodyPr/>
                    <a:lstStyle/>
                    <a:p>
                      <a:pPr algn="ctr" fontAlgn="ctr"/>
                      <a:r>
                        <a:rPr lang="de-DE" sz="600" b="1" i="0" u="none" strike="noStrike">
                          <a:latin typeface="Arial"/>
                        </a:rPr>
                        <a:t>22./23.05</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21:54</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3,9 </a:t>
                      </a:r>
                    </a:p>
                  </a:txBody>
                  <a:tcPr marL="7261" marR="7261" marT="72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3,4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2,7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1,9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0,9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 </a:t>
                      </a:r>
                    </a:p>
                  </a:txBody>
                  <a:tcPr marL="7261" marR="7261" marT="72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04:36</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54496">
                <a:tc>
                  <a:txBody>
                    <a:bodyPr/>
                    <a:lstStyle/>
                    <a:p>
                      <a:pPr algn="ctr" fontAlgn="ctr"/>
                      <a:r>
                        <a:rPr lang="de-DE" sz="600" b="1" i="0" u="none" strike="noStrike">
                          <a:latin typeface="Arial"/>
                        </a:rPr>
                        <a:t>23./24.05.</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21:56</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4,6 </a:t>
                      </a:r>
                    </a:p>
                  </a:txBody>
                  <a:tcPr marL="7261" marR="7261" marT="72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4,2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3,5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2,6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1,6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0,5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 </a:t>
                      </a:r>
                    </a:p>
                  </a:txBody>
                  <a:tcPr marL="7261" marR="7261" marT="72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04:35</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54496">
                <a:tc>
                  <a:txBody>
                    <a:bodyPr/>
                    <a:lstStyle/>
                    <a:p>
                      <a:pPr algn="ctr" fontAlgn="ctr"/>
                      <a:r>
                        <a:rPr lang="de-DE" sz="600" b="1" i="0" u="none" strike="noStrike">
                          <a:latin typeface="Arial"/>
                        </a:rPr>
                        <a:t>24./25.05.</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21:57</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4,9 </a:t>
                      </a:r>
                    </a:p>
                  </a:txBody>
                  <a:tcPr marL="7261" marR="7261" marT="72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4,7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4,1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3,3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2,2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1,0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 </a:t>
                      </a:r>
                    </a:p>
                  </a:txBody>
                  <a:tcPr marL="7261" marR="7261" marT="72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04:33</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54496">
                <a:tc>
                  <a:txBody>
                    <a:bodyPr/>
                    <a:lstStyle/>
                    <a:p>
                      <a:pPr algn="ctr" fontAlgn="ctr"/>
                      <a:r>
                        <a:rPr lang="de-DE" sz="600" b="1" i="0" u="none" strike="noStrike">
                          <a:latin typeface="Arial"/>
                        </a:rPr>
                        <a:t>25./26.05</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21:59</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4,8 </a:t>
                      </a:r>
                    </a:p>
                  </a:txBody>
                  <a:tcPr marL="7261" marR="7261" marT="72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4,8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4,5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3,8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2,8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1,6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0,3 </a:t>
                      </a:r>
                    </a:p>
                  </a:txBody>
                  <a:tcPr marL="7261" marR="7261" marT="72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04:32</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54496">
                <a:tc>
                  <a:txBody>
                    <a:bodyPr/>
                    <a:lstStyle/>
                    <a:p>
                      <a:pPr algn="ctr" fontAlgn="ctr"/>
                      <a:r>
                        <a:rPr lang="de-DE" sz="600" b="1" i="0" u="none" strike="noStrike">
                          <a:latin typeface="Arial"/>
                        </a:rPr>
                        <a:t>26./27.05</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22:00</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4,4 </a:t>
                      </a:r>
                    </a:p>
                  </a:txBody>
                  <a:tcPr marL="7261" marR="7261" marT="72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4,6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4,5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4,1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3,2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2,1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0,8 </a:t>
                      </a:r>
                    </a:p>
                  </a:txBody>
                  <a:tcPr marL="7261" marR="7261" marT="72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04:31</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54496">
                <a:tc>
                  <a:txBody>
                    <a:bodyPr/>
                    <a:lstStyle/>
                    <a:p>
                      <a:pPr algn="ctr" fontAlgn="ctr"/>
                      <a:r>
                        <a:rPr lang="de-DE" sz="600" b="1" i="0" u="none" strike="noStrike">
                          <a:latin typeface="Arial"/>
                        </a:rPr>
                        <a:t>27./28.05</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22:02</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3,5 </a:t>
                      </a:r>
                    </a:p>
                  </a:txBody>
                  <a:tcPr marL="7261" marR="7261" marT="72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4,1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4,3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4,1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3,5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2,6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1,4 </a:t>
                      </a:r>
                    </a:p>
                  </a:txBody>
                  <a:tcPr marL="7261" marR="7261" marT="72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04:30</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54496">
                <a:tc>
                  <a:txBody>
                    <a:bodyPr/>
                    <a:lstStyle/>
                    <a:p>
                      <a:pPr algn="ctr" fontAlgn="ctr"/>
                      <a:r>
                        <a:rPr lang="de-DE" sz="600" b="1" i="0" u="none" strike="noStrike">
                          <a:latin typeface="Arial"/>
                        </a:rPr>
                        <a:t>28./29.05.</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22:03</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2,4 </a:t>
                      </a:r>
                    </a:p>
                  </a:txBody>
                  <a:tcPr marL="7261" marR="7261" marT="72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3,2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3,7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3,8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3,5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600" b="1" i="0" u="none" strike="noStrike">
                          <a:latin typeface="Arial"/>
                        </a:rPr>
                        <a:t>2,9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1,9 </a:t>
                      </a:r>
                    </a:p>
                  </a:txBody>
                  <a:tcPr marL="7261" marR="7261" marT="72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04:28</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54496">
                <a:tc>
                  <a:txBody>
                    <a:bodyPr/>
                    <a:lstStyle/>
                    <a:p>
                      <a:pPr algn="ctr" fontAlgn="ctr"/>
                      <a:r>
                        <a:rPr lang="de-DE" sz="600" b="1" i="0" u="none" strike="noStrike">
                          <a:latin typeface="Arial"/>
                        </a:rPr>
                        <a:t>29./30.05.</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22:04</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1,1 </a:t>
                      </a:r>
                    </a:p>
                  </a:txBody>
                  <a:tcPr marL="7261" marR="7261" marT="72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2,2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2,9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3,3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3,4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3,0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2,3 </a:t>
                      </a:r>
                    </a:p>
                  </a:txBody>
                  <a:tcPr marL="7261" marR="7261" marT="72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04:27</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54496">
                <a:tc>
                  <a:txBody>
                    <a:bodyPr/>
                    <a:lstStyle/>
                    <a:p>
                      <a:pPr algn="ctr" fontAlgn="ctr"/>
                      <a:r>
                        <a:rPr lang="de-DE" sz="600" b="1" i="0" u="none" strike="noStrike">
                          <a:latin typeface="Arial"/>
                        </a:rPr>
                        <a:t>30./31.05</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22:06</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 </a:t>
                      </a:r>
                    </a:p>
                  </a:txBody>
                  <a:tcPr marL="7261" marR="7261" marT="72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1,0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2,0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2,7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3,0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3,0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2,6 </a:t>
                      </a:r>
                    </a:p>
                  </a:txBody>
                  <a:tcPr marL="7261" marR="7261" marT="72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04:26</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54496">
                <a:tc>
                  <a:txBody>
                    <a:bodyPr/>
                    <a:lstStyle/>
                    <a:p>
                      <a:pPr algn="ctr" fontAlgn="ctr"/>
                      <a:r>
                        <a:rPr lang="de-DE" sz="600" b="1" i="0" u="none" strike="noStrike">
                          <a:latin typeface="Arial"/>
                        </a:rPr>
                        <a:t>31.5./01.06.</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22:07</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 </a:t>
                      </a:r>
                    </a:p>
                  </a:txBody>
                  <a:tcPr marL="7261" marR="7261" marT="72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1,1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2,0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2,6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2,8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2,7 </a:t>
                      </a:r>
                    </a:p>
                  </a:txBody>
                  <a:tcPr marL="7261" marR="7261" marT="72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04:25</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78864">
                <a:tc>
                  <a:txBody>
                    <a:bodyPr/>
                    <a:lstStyle/>
                    <a:p>
                      <a:pPr algn="ctr" fontAlgn="ctr"/>
                      <a:r>
                        <a:rPr lang="de-DE" sz="600" b="1" i="0" u="none" strike="noStrike">
                          <a:latin typeface="Arial"/>
                        </a:rPr>
                        <a:t>01./02.06.</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22:08</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 </a:t>
                      </a:r>
                    </a:p>
                  </a:txBody>
                  <a:tcPr marL="7261" marR="7261" marT="72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solidFill>
                            <a:srgbClr val="000000"/>
                          </a:solidFill>
                          <a:latin typeface="Arial"/>
                        </a:rPr>
                        <a:t>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solidFill>
                            <a:srgbClr val="000000"/>
                          </a:solidFill>
                          <a:latin typeface="Arial"/>
                        </a:rPr>
                        <a:t>0,2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solidFill>
                            <a:srgbClr val="000000"/>
                          </a:solidFill>
                          <a:latin typeface="Arial"/>
                        </a:rPr>
                        <a:t>1,2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solidFill>
                            <a:srgbClr val="000000"/>
                          </a:solidFill>
                          <a:latin typeface="Arial"/>
                        </a:rPr>
                        <a:t>2,0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solidFill>
                            <a:srgbClr val="000000"/>
                          </a:solidFill>
                          <a:latin typeface="Arial"/>
                        </a:rPr>
                        <a:t>2,5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solidFill>
                            <a:srgbClr val="000000"/>
                          </a:solidFill>
                          <a:latin typeface="Arial"/>
                        </a:rPr>
                        <a:t>2,7 </a:t>
                      </a:r>
                    </a:p>
                  </a:txBody>
                  <a:tcPr marL="7261" marR="7261" marT="72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04:24</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54496">
                <a:tc>
                  <a:txBody>
                    <a:bodyPr/>
                    <a:lstStyle/>
                    <a:p>
                      <a:pPr algn="ctr" fontAlgn="ctr"/>
                      <a:r>
                        <a:rPr lang="de-DE" sz="600" b="1" i="0" u="none" strike="noStrike">
                          <a:latin typeface="Arial"/>
                        </a:rPr>
                        <a:t>02./03.06.</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22:10</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solidFill>
                            <a:srgbClr val="000000"/>
                          </a:solidFill>
                          <a:latin typeface="Arial"/>
                        </a:rPr>
                        <a:t> </a:t>
                      </a:r>
                    </a:p>
                  </a:txBody>
                  <a:tcPr marL="7261" marR="7261" marT="72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solidFill>
                            <a:srgbClr val="000000"/>
                          </a:solidFill>
                          <a:latin typeface="Arial"/>
                        </a:rPr>
                        <a:t>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dirty="0">
                          <a:solidFill>
                            <a:srgbClr val="000000"/>
                          </a:solidFill>
                          <a:latin typeface="Arial"/>
                        </a:rPr>
                        <a:t>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solidFill>
                            <a:srgbClr val="000000"/>
                          </a:solidFill>
                          <a:latin typeface="Arial"/>
                        </a:rPr>
                        <a:t>0,5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solidFill>
                            <a:srgbClr val="000000"/>
                          </a:solidFill>
                          <a:latin typeface="Arial"/>
                        </a:rPr>
                        <a:t>1,4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solidFill>
                            <a:srgbClr val="000000"/>
                          </a:solidFill>
                          <a:latin typeface="Arial"/>
                        </a:rPr>
                        <a:t>2,1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solidFill>
                            <a:srgbClr val="000000"/>
                          </a:solidFill>
                          <a:latin typeface="Arial"/>
                        </a:rPr>
                        <a:t>2,6 </a:t>
                      </a:r>
                    </a:p>
                  </a:txBody>
                  <a:tcPr marL="7261" marR="7261" marT="72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04:23</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54496">
                <a:tc>
                  <a:txBody>
                    <a:bodyPr/>
                    <a:lstStyle/>
                    <a:p>
                      <a:pPr algn="ctr" fontAlgn="ctr"/>
                      <a:r>
                        <a:rPr lang="de-DE" sz="600" b="1" i="0" u="none" strike="noStrike">
                          <a:latin typeface="Arial"/>
                        </a:rPr>
                        <a:t>03./04.06.</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22:11</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 </a:t>
                      </a:r>
                    </a:p>
                  </a:txBody>
                  <a:tcPr marL="7261" marR="7261" marT="72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0,9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1,7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2,3 </a:t>
                      </a:r>
                    </a:p>
                  </a:txBody>
                  <a:tcPr marL="7261" marR="7261" marT="72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04:23</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54496">
                <a:tc>
                  <a:txBody>
                    <a:bodyPr/>
                    <a:lstStyle/>
                    <a:p>
                      <a:pPr algn="ctr" fontAlgn="ctr"/>
                      <a:r>
                        <a:rPr lang="de-DE" sz="600" b="1" i="0" u="none" strike="noStrike">
                          <a:latin typeface="Arial"/>
                        </a:rPr>
                        <a:t>04./05.06.</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22:12</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a:latin typeface="Arial"/>
                        </a:rPr>
                        <a:t> </a:t>
                      </a:r>
                    </a:p>
                  </a:txBody>
                  <a:tcPr marL="7261" marR="7261" marT="72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a:latin typeface="Arial"/>
                        </a:rPr>
                        <a:t>0,4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1,2 </a:t>
                      </a:r>
                    </a:p>
                  </a:txBody>
                  <a:tcPr marL="7261" marR="7261" marT="7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a:latin typeface="Arial"/>
                        </a:rPr>
                        <a:t>1,9 </a:t>
                      </a:r>
                    </a:p>
                  </a:txBody>
                  <a:tcPr marL="7261" marR="7261" marT="72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600" b="1" i="0" u="none" strike="noStrike" dirty="0">
                          <a:latin typeface="Arial"/>
                        </a:rPr>
                        <a:t>04:22</a:t>
                      </a:r>
                    </a:p>
                  </a:txBody>
                  <a:tcPr marL="7261" marR="7261" marT="72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arissa-Design">
  <a:themeElements>
    <a:clrScheme name="Benutzerdefiniert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771</Words>
  <Application>Microsoft Office PowerPoint</Application>
  <PresentationFormat>Benutzerdefiniert</PresentationFormat>
  <Paragraphs>297</Paragraphs>
  <Slides>1</Slides>
  <Notes>1</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Larissa-Design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SAMSUNG</dc:creator>
  <cp:lastModifiedBy>Familie</cp:lastModifiedBy>
  <cp:revision>156</cp:revision>
  <dcterms:created xsi:type="dcterms:W3CDTF">2018-01-06T14:24:15Z</dcterms:created>
  <dcterms:modified xsi:type="dcterms:W3CDTF">2018-04-30T18:46:25Z</dcterms:modified>
</cp:coreProperties>
</file>